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1" r:id="rId4"/>
    <p:sldId id="272" r:id="rId5"/>
    <p:sldId id="281" r:id="rId6"/>
    <p:sldId id="285" r:id="rId7"/>
    <p:sldId id="283" r:id="rId8"/>
    <p:sldId id="282" r:id="rId9"/>
    <p:sldId id="284" r:id="rId10"/>
    <p:sldId id="261" r:id="rId11"/>
    <p:sldId id="277" r:id="rId12"/>
    <p:sldId id="262" r:id="rId13"/>
    <p:sldId id="278" r:id="rId14"/>
    <p:sldId id="279" r:id="rId15"/>
    <p:sldId id="264" r:id="rId16"/>
    <p:sldId id="265" r:id="rId17"/>
    <p:sldId id="280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85482" autoAdjust="0"/>
  </p:normalViewPr>
  <p:slideViewPr>
    <p:cSldViewPr snapToGrid="0">
      <p:cViewPr varScale="1">
        <p:scale>
          <a:sx n="46" d="100"/>
          <a:sy n="46" d="100"/>
        </p:scale>
        <p:origin x="43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BA7AA-7D7A-4B49-93B9-F7EB6574D45F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6E186-560C-4974-AA63-49435116A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16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Our topic is pipe.</a:t>
            </a:r>
          </a:p>
          <a:p>
            <a:r>
              <a:rPr lang="en-US" altLang="ko-KR" dirty="0" smtClean="0"/>
              <a:t>You all probably know that pipes are a very convenient feature.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우리의 주제는 </a:t>
            </a:r>
            <a:r>
              <a:rPr lang="en-US" altLang="ko-KR" dirty="0" smtClean="0"/>
              <a:t>pipe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여러분들 모두가 파이프는 매우 편리한 기능인 것을 알고 계실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96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baseline="0" dirty="0" smtClean="0"/>
              <a:t> is </a:t>
            </a:r>
            <a:r>
              <a:rPr lang="en-US" altLang="ko-KR" baseline="0" dirty="0" err="1" smtClean="0"/>
              <a:t>PoC</a:t>
            </a:r>
            <a:r>
              <a:rPr lang="en-US" altLang="ko-KR" baseline="0" dirty="0" smtClean="0"/>
              <a:t> test video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시연입니다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2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The cause, as mentioned, occurs during the process of initializing the pipe buffer after reading all data.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원인은 말씀드린 것처럼 모든 데이터를 읽고 난 후 파이프버퍼를 초기화하는 과정에서 발생합니다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39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pipe buffer has the following member variables: page, offset,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, ops, flags, and private.</a:t>
            </a:r>
          </a:p>
          <a:p>
            <a:r>
              <a:rPr lang="en-US" altLang="ko-KR" dirty="0" smtClean="0"/>
              <a:t>Flags and private are excluded from the initialization code.</a:t>
            </a:r>
          </a:p>
          <a:p>
            <a:r>
              <a:rPr lang="en-US" altLang="ko-KR" dirty="0" smtClean="0"/>
              <a:t>Therefore, if the flags of the previous buffer were </a:t>
            </a:r>
            <a:r>
              <a:rPr lang="en-US" altLang="ko-KR" dirty="0" err="1" smtClean="0"/>
              <a:t>pipe_buf_flags_can_merge</a:t>
            </a:r>
            <a:r>
              <a:rPr lang="en-US" altLang="ko-KR" dirty="0" smtClean="0"/>
              <a:t>, it will be initialized to the pipe buffer state merged with the page cache.</a:t>
            </a:r>
          </a:p>
          <a:p>
            <a:r>
              <a:rPr lang="en-US" altLang="ko-KR" dirty="0" smtClean="0"/>
              <a:t>Therefore, it is possible to overwrite the contents of the page cache using pipes.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파이프버퍼는 </a:t>
            </a:r>
            <a:r>
              <a:rPr lang="en-US" altLang="ko-KR" dirty="0" smtClean="0"/>
              <a:t>page, offset,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, ops,</a:t>
            </a:r>
            <a:r>
              <a:rPr lang="en-US" altLang="ko-KR" baseline="0" dirty="0" smtClean="0"/>
              <a:t> flags, private 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멤버변수를</a:t>
            </a:r>
            <a:r>
              <a:rPr lang="ko-KR" altLang="en-US" baseline="0" dirty="0" smtClean="0"/>
              <a:t> 가지는데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해당 초기화 코드에서는 </a:t>
            </a:r>
            <a:r>
              <a:rPr lang="en-US" altLang="ko-KR" baseline="0" dirty="0" smtClean="0"/>
              <a:t>flags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private</a:t>
            </a:r>
            <a:r>
              <a:rPr lang="ko-KR" altLang="en-US" baseline="0" dirty="0" smtClean="0"/>
              <a:t>가 제외되어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때문에 직전의 버퍼의 </a:t>
            </a:r>
            <a:r>
              <a:rPr lang="en-US" altLang="ko-KR" baseline="0" dirty="0" smtClean="0"/>
              <a:t>flags</a:t>
            </a:r>
            <a:r>
              <a:rPr lang="ko-KR" altLang="en-US" baseline="0" dirty="0" smtClean="0"/>
              <a:t>가 </a:t>
            </a:r>
            <a:r>
              <a:rPr lang="en-US" altLang="ko-KR" baseline="0" dirty="0" err="1" smtClean="0"/>
              <a:t>pipe_buf_flags_can_merge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였다면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페이지캐시와 병합된 파이프버퍼상태로 </a:t>
            </a:r>
            <a:r>
              <a:rPr lang="ko-KR" altLang="en-US" baseline="0" dirty="0" err="1" smtClean="0"/>
              <a:t>초기화되게</a:t>
            </a:r>
            <a:r>
              <a:rPr lang="ko-KR" altLang="en-US" baseline="0" dirty="0" smtClean="0"/>
              <a:t>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파이프를 사용하여 페이지캐시의 내용을 덮어쓰는 것이 가능합니다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77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solution to this is very simple.</a:t>
            </a:r>
          </a:p>
          <a:p>
            <a:r>
              <a:rPr lang="en-US" altLang="ko-KR" dirty="0" smtClean="0"/>
              <a:t>Just initialize the Flags value.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이에 대한 해결법은 매우 간단합니다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Flags </a:t>
            </a:r>
            <a:r>
              <a:rPr lang="ko-KR" altLang="en-US" dirty="0" smtClean="0"/>
              <a:t>값을 초기화해주면 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0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 is a demonstration of applying the patch.</a:t>
            </a:r>
          </a:p>
          <a:p>
            <a:r>
              <a:rPr lang="ko-KR" altLang="en-US" dirty="0" smtClean="0"/>
              <a:t>패치를 적용한 시연입니다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86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Based on version 5.8, we analyzed how the pipe works and the vulnerabilities caused by initialization errors that exist at this time.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</a:t>
            </a:r>
            <a:r>
              <a:rPr lang="en-US" altLang="ko-KR" dirty="0" smtClean="0"/>
              <a:t>5.8</a:t>
            </a:r>
            <a:r>
              <a:rPr lang="ko-KR" altLang="en-US" dirty="0" smtClean="0"/>
              <a:t>버전을 기준으로 파이프가 어떻게 </a:t>
            </a:r>
            <a:r>
              <a:rPr lang="ko-KR" altLang="en-US" dirty="0" err="1" smtClean="0"/>
              <a:t>작동하는지와</a:t>
            </a:r>
            <a:endParaRPr lang="en-US" altLang="ko-KR" dirty="0" smtClean="0"/>
          </a:p>
          <a:p>
            <a:r>
              <a:rPr lang="ko-KR" altLang="en-US" dirty="0" smtClean="0"/>
              <a:t>이 때</a:t>
            </a:r>
            <a:r>
              <a:rPr lang="ko-KR" altLang="en-US" baseline="0" dirty="0" smtClean="0"/>
              <a:t> 존재하는 초기화의 오류로 발생한 취약점을 함께 분석해보았습니다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043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스크립트 읽으면 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890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Pipes are a convenient feature available to all users.</a:t>
            </a:r>
          </a:p>
          <a:p>
            <a:r>
              <a:rPr lang="en-US" altLang="ko-KR" dirty="0" smtClean="0"/>
              <a:t>Pipes work by accessing memory.</a:t>
            </a:r>
          </a:p>
          <a:p>
            <a:r>
              <a:rPr lang="en-US" altLang="ko-KR" dirty="0" smtClean="0"/>
              <a:t>If there is a vulnerability in this function, it will be a very powerful attack method.</a:t>
            </a:r>
          </a:p>
          <a:p>
            <a:r>
              <a:rPr lang="en-US" altLang="ko-KR" dirty="0" smtClean="0"/>
              <a:t>That's why I decided to study about it.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파이프는 모든 사용자에게 제공되는 편리한 기능이다</a:t>
            </a:r>
            <a:endParaRPr lang="en-US" altLang="ko-KR" dirty="0" smtClean="0"/>
          </a:p>
          <a:p>
            <a:r>
              <a:rPr lang="ko-KR" altLang="en-US" dirty="0" smtClean="0"/>
              <a:t>파이프는 메모리에 </a:t>
            </a:r>
            <a:r>
              <a:rPr lang="ko-KR" altLang="en-US" dirty="0" err="1" smtClean="0"/>
              <a:t>엑세스하면서</a:t>
            </a:r>
            <a:r>
              <a:rPr lang="ko-KR" altLang="en-US" dirty="0" smtClean="0"/>
              <a:t> 작동한다</a:t>
            </a:r>
            <a:endParaRPr lang="en-US" altLang="ko-KR" dirty="0" smtClean="0"/>
          </a:p>
          <a:p>
            <a:r>
              <a:rPr lang="ko-KR" altLang="en-US" dirty="0" smtClean="0"/>
              <a:t>만약 이 기능에 취약점이 존재한다면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매우 강력한 공격 방법이 될 것이다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때문에 이에 대해서 공부해보기로 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15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Pipes support one-way communication with the IPC function.</a:t>
            </a:r>
          </a:p>
          <a:p>
            <a:r>
              <a:rPr lang="en-US" altLang="ko-KR" dirty="0" smtClean="0"/>
              <a:t>Pipes are declared as system calls in the following files.</a:t>
            </a:r>
          </a:p>
          <a:p>
            <a:r>
              <a:rPr lang="en-US" altLang="ko-KR" dirty="0" smtClean="0"/>
              <a:t>A simple diagram of the operation of the pipe is as follows.</a:t>
            </a:r>
          </a:p>
          <a:p>
            <a:r>
              <a:rPr lang="en-US" altLang="ko-KR" dirty="0" smtClean="0"/>
              <a:t>One process writes data to the same pipe-buffer and another process reads it.</a:t>
            </a:r>
          </a:p>
          <a:p>
            <a:r>
              <a:rPr lang="ko-KR" altLang="en-US" dirty="0" smtClean="0"/>
              <a:t>파이프는 </a:t>
            </a:r>
            <a:r>
              <a:rPr lang="en-US" altLang="ko-KR" dirty="0" smtClean="0"/>
              <a:t>IPC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기능으로 </a:t>
            </a:r>
            <a:r>
              <a:rPr lang="ko-KR" altLang="en-US" baseline="0" dirty="0" err="1" smtClean="0"/>
              <a:t>단방향</a:t>
            </a:r>
            <a:r>
              <a:rPr lang="ko-KR" altLang="en-US" baseline="0" dirty="0" smtClean="0"/>
              <a:t> 통신을 지원한다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파이프는 다음과 같은 파일에서 시스템 콜로 선언되었다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파이프의 작동을 간단하게 그림으로 보면 다음과 같다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동일한 파이프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버퍼에 하나 프로세스는 데이터 작성을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다른 프로세스는 데이터를 읽는 작업을 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9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Let's look at the structure of the pipe:</a:t>
            </a:r>
          </a:p>
          <a:p>
            <a:r>
              <a:rPr lang="en-US" altLang="ko-KR" dirty="0" smtClean="0"/>
              <a:t>It has 5 members, of which the flag variable has different values for the following situations.</a:t>
            </a:r>
          </a:p>
          <a:p>
            <a:r>
              <a:rPr lang="en-US" altLang="ko-KR" dirty="0" smtClean="0"/>
              <a:t>Among these, PIPE_BUF_FLAG_CAN_MERGE is a flag value that is set when data larger than the size of the current pipe buffer comes in.</a:t>
            </a:r>
          </a:p>
          <a:p>
            <a:r>
              <a:rPr lang="en-US" altLang="ko-KR" dirty="0" smtClean="0"/>
              <a:t>If this flag is set, the </a:t>
            </a:r>
            <a:r>
              <a:rPr lang="en-US" altLang="ko-KR" dirty="0" err="1" smtClean="0"/>
              <a:t>pipebuffer</a:t>
            </a:r>
            <a:r>
              <a:rPr lang="en-US" altLang="ko-KR" dirty="0" smtClean="0"/>
              <a:t> can be used in conjunction with the page cache.</a:t>
            </a:r>
          </a:p>
          <a:p>
            <a:r>
              <a:rPr lang="ko-KR" altLang="en-US" dirty="0" smtClean="0"/>
              <a:t>파이프의 구조를 보자면 다음과 같습니다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개의 멤버를 가지는데 이 중 플래그 변수는</a:t>
            </a:r>
            <a:r>
              <a:rPr lang="ko-KR" altLang="en-US" baseline="0" dirty="0" smtClean="0"/>
              <a:t> 다음과 상황에 대해 각각의 값을 가집니다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중 </a:t>
            </a:r>
            <a:r>
              <a:rPr lang="en-US" altLang="ko-KR" baseline="0" dirty="0" smtClean="0"/>
              <a:t>PIPE_BUF_FLAG_CAN_MERGE </a:t>
            </a:r>
            <a:r>
              <a:rPr lang="ko-KR" altLang="en-US" baseline="0" dirty="0" smtClean="0"/>
              <a:t>는 현재 파이프버퍼의 크기보다 큰 데이터가 들어올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설정되는 플래그 값입니다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해당 플래그가 설정된다면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파이프버퍼는 페이지캐시와 결합되어 사용될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0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actual operation of the pipe consists of several functions,</a:t>
            </a:r>
          </a:p>
          <a:p>
            <a:r>
              <a:rPr lang="en-US" altLang="ko-KR" dirty="0" smtClean="0"/>
              <a:t>The final function form, which is a system call form used by the user, is do_pipe2.</a:t>
            </a:r>
          </a:p>
          <a:p>
            <a:r>
              <a:rPr lang="en-US" altLang="ko-KR" dirty="0" smtClean="0"/>
              <a:t>It works like this.</a:t>
            </a:r>
          </a:p>
          <a:p>
            <a:r>
              <a:rPr lang="ko-KR" altLang="en-US" dirty="0" smtClean="0"/>
              <a:t>파이프의 실제 동작은 여러 함수들로 구성되지만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사용자가 사용하게 되는 시스템 콜 형태인 최종 함수 형태는 </a:t>
            </a:r>
            <a:r>
              <a:rPr lang="en-US" altLang="ko-KR" dirty="0" smtClean="0"/>
              <a:t>do_pipe2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이처럼 작동합니다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95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 briefly explain the actual operation process, it is as follows.</a:t>
            </a:r>
          </a:p>
          <a:p>
            <a:r>
              <a:rPr lang="en-US" altLang="ko-KR" dirty="0" smtClean="0"/>
              <a:t>The command line creates the following situation:</a:t>
            </a:r>
          </a:p>
          <a:p>
            <a:r>
              <a:rPr lang="en-US" altLang="ko-KR" dirty="0" smtClean="0"/>
              <a:t>The Cat command writes to the pipe buffer existing in the kernel,</a:t>
            </a:r>
          </a:p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Grep</a:t>
            </a:r>
            <a:r>
              <a:rPr lang="en-US" altLang="ko-KR" dirty="0" smtClean="0"/>
              <a:t> command reads into the pipe buffer.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At this time, </a:t>
            </a:r>
            <a:r>
              <a:rPr lang="en-US" altLang="ko-KR" dirty="0" err="1" smtClean="0"/>
              <a:t>grep</a:t>
            </a:r>
            <a:r>
              <a:rPr lang="en-US" altLang="ko-KR" dirty="0" smtClean="0"/>
              <a:t> waits while performing read() due to the producer-consumer problem.</a:t>
            </a:r>
          </a:p>
          <a:p>
            <a:r>
              <a:rPr lang="en-US" altLang="ko-KR" dirty="0" smtClean="0"/>
              <a:t>And when it knows that the write() operation is complete, read() fetches the contents of the pipe buffer in the following order: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실제 </a:t>
            </a:r>
            <a:r>
              <a:rPr lang="ko-KR" altLang="en-US" dirty="0" err="1" smtClean="0"/>
              <a:t>동작과정을</a:t>
            </a:r>
            <a:r>
              <a:rPr lang="ko-KR" altLang="en-US" dirty="0" smtClean="0"/>
              <a:t> 간단하게 </a:t>
            </a:r>
            <a:r>
              <a:rPr lang="ko-KR" altLang="en-US" dirty="0" err="1" smtClean="0"/>
              <a:t>설명드리자면</a:t>
            </a:r>
            <a:r>
              <a:rPr lang="ko-KR" altLang="en-US" dirty="0" smtClean="0"/>
              <a:t>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해당 명령어 줄은 다음과 같은 상황을 만들게 되는데</a:t>
            </a:r>
            <a:endParaRPr lang="en-US" altLang="ko-KR" dirty="0" smtClean="0"/>
          </a:p>
          <a:p>
            <a:r>
              <a:rPr lang="en-US" altLang="ko-KR" dirty="0" smtClean="0"/>
              <a:t>Cat </a:t>
            </a:r>
            <a:r>
              <a:rPr lang="ko-KR" altLang="en-US" dirty="0" smtClean="0"/>
              <a:t>명령어는 커널에 존재하는 파이프버퍼에 </a:t>
            </a:r>
            <a:r>
              <a:rPr lang="en-US" altLang="ko-KR" dirty="0" smtClean="0"/>
              <a:t>write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Grep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명령어는 파이프버퍼에 </a:t>
            </a:r>
            <a:r>
              <a:rPr lang="en-US" altLang="ko-KR" baseline="0" dirty="0" smtClean="0"/>
              <a:t>read</a:t>
            </a:r>
            <a:r>
              <a:rPr lang="ko-KR" altLang="en-US" baseline="0" dirty="0" smtClean="0"/>
              <a:t>를 수행합니다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생성자</a:t>
            </a:r>
            <a:r>
              <a:rPr lang="en-US" altLang="ko-KR" baseline="0" dirty="0" smtClean="0"/>
              <a:t>-</a:t>
            </a:r>
            <a:r>
              <a:rPr lang="ko-KR" altLang="en-US" baseline="0" dirty="0" smtClean="0"/>
              <a:t>소비자 문제에 의해 </a:t>
            </a:r>
            <a:r>
              <a:rPr lang="en-US" altLang="ko-KR" baseline="0" dirty="0" err="1" smtClean="0"/>
              <a:t>grep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read() </a:t>
            </a:r>
            <a:r>
              <a:rPr lang="ko-KR" altLang="en-US" baseline="0" dirty="0" smtClean="0"/>
              <a:t>수행 도중 </a:t>
            </a:r>
            <a:r>
              <a:rPr lang="en-US" altLang="ko-KR" baseline="0" dirty="0" smtClean="0"/>
              <a:t>wait</a:t>
            </a:r>
            <a:r>
              <a:rPr lang="ko-KR" altLang="en-US" baseline="0" dirty="0" smtClean="0"/>
              <a:t>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write() </a:t>
            </a:r>
            <a:r>
              <a:rPr lang="ko-KR" altLang="en-US" baseline="0" dirty="0" smtClean="0"/>
              <a:t>작업이 완료됨을 </a:t>
            </a:r>
            <a:r>
              <a:rPr lang="ko-KR" altLang="en-US" baseline="0" dirty="0" err="1" smtClean="0"/>
              <a:t>알게되면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read()</a:t>
            </a:r>
            <a:r>
              <a:rPr lang="ko-KR" altLang="en-US" baseline="0" dirty="0" smtClean="0"/>
              <a:t>는 파이프 버퍼의 내용을 다음의 순서에 따라 </a:t>
            </a:r>
            <a:r>
              <a:rPr lang="ko-KR" altLang="en-US" baseline="0" dirty="0" err="1" smtClean="0"/>
              <a:t>들고옵니다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85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Pipe_read</a:t>
            </a:r>
            <a:r>
              <a:rPr lang="en-US" altLang="ko-KR" dirty="0" smtClean="0"/>
              <a:t>() function is used in the process of retrieving written data.</a:t>
            </a:r>
          </a:p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Copy_page_to_iter</a:t>
            </a:r>
            <a:r>
              <a:rPr lang="en-US" altLang="ko-KR" dirty="0" smtClean="0"/>
              <a:t>() function is called.</a:t>
            </a:r>
          </a:p>
          <a:p>
            <a:r>
              <a:rPr lang="en-US" altLang="ko-KR" dirty="0" smtClean="0"/>
              <a:t>In this function, data is provided to the buffer for each situation and each function located on the right is executed.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Here, </a:t>
            </a:r>
            <a:r>
              <a:rPr lang="en-US" altLang="ko-KR" dirty="0" err="1" smtClean="0"/>
              <a:t>copy_page_to_iter_pipe</a:t>
            </a:r>
            <a:r>
              <a:rPr lang="en-US" altLang="ko-KR" dirty="0" smtClean="0"/>
              <a:t>() is a function that is executed when all data is read from the pipe buffer.</a:t>
            </a:r>
          </a:p>
          <a:p>
            <a:r>
              <a:rPr lang="en-US" altLang="ko-KR" dirty="0" smtClean="0"/>
              <a:t>Performs the task of initializing the pipe buffer.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Pipe_read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함수는 작성된 데이터를 </a:t>
            </a:r>
            <a:r>
              <a:rPr lang="ko-KR" altLang="en-US" dirty="0" err="1" smtClean="0"/>
              <a:t>들고오는</a:t>
            </a:r>
            <a:r>
              <a:rPr lang="ko-KR" altLang="en-US" dirty="0" smtClean="0"/>
              <a:t> 과정에서 </a:t>
            </a:r>
            <a:endParaRPr lang="en-US" altLang="ko-KR" dirty="0" smtClean="0"/>
          </a:p>
          <a:p>
            <a:r>
              <a:rPr lang="en-US" altLang="ko-KR" dirty="0" err="1" smtClean="0"/>
              <a:t>Copy_page_to_iter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함수를 부르게 되고</a:t>
            </a:r>
            <a:endParaRPr lang="en-US" altLang="ko-KR" dirty="0" smtClean="0"/>
          </a:p>
          <a:p>
            <a:r>
              <a:rPr lang="ko-KR" altLang="en-US" dirty="0" smtClean="0"/>
              <a:t>해당 함수에서는 각 </a:t>
            </a:r>
            <a:r>
              <a:rPr lang="ko-KR" altLang="en-US" dirty="0" err="1" smtClean="0"/>
              <a:t>상황별로</a:t>
            </a:r>
            <a:r>
              <a:rPr lang="ko-KR" altLang="en-US" dirty="0" smtClean="0"/>
              <a:t> 데이터를 버퍼에 제공해주면서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우측에 위치한 각 함수를 실행합니다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 </a:t>
            </a:r>
            <a:r>
              <a:rPr lang="en-US" altLang="ko-KR" baseline="0" dirty="0" err="1" smtClean="0"/>
              <a:t>copy_page_to_iter_pipe</a:t>
            </a:r>
            <a:r>
              <a:rPr lang="en-US" altLang="ko-KR" baseline="0" dirty="0" smtClean="0"/>
              <a:t>()</a:t>
            </a:r>
            <a:r>
              <a:rPr lang="ko-KR" altLang="en-US" baseline="0" dirty="0" smtClean="0"/>
              <a:t>는 파이프버퍼에서 모든 데이터를 읽어왔을 때 실행되는 함수로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파이프 버퍼를 초기화 하는 작업을 수행합니다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979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initialization part is implemented in /lib/</a:t>
            </a:r>
            <a:r>
              <a:rPr lang="en-US" altLang="ko-KR" dirty="0" err="1" smtClean="0"/>
              <a:t>iov_iter.c</a:t>
            </a:r>
            <a:r>
              <a:rPr lang="en-US" altLang="ko-KR" dirty="0" smtClean="0"/>
              <a:t> and</a:t>
            </a:r>
          </a:p>
          <a:p>
            <a:r>
              <a:rPr lang="en-US" altLang="ko-KR" dirty="0" smtClean="0"/>
              <a:t>Initializes the ops, page, offset, and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 values of the pipe buffer.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You can see that Flag is not initialized,</a:t>
            </a:r>
          </a:p>
          <a:p>
            <a:r>
              <a:rPr lang="en-US" altLang="ko-KR" dirty="0" smtClean="0"/>
              <a:t>This causes dirty pipes, which will be explained later.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해당 초기화 부분은 </a:t>
            </a:r>
            <a:r>
              <a:rPr lang="en-US" altLang="ko-KR" dirty="0" smtClean="0"/>
              <a:t>/lib/</a:t>
            </a:r>
            <a:r>
              <a:rPr lang="en-US" altLang="ko-KR" dirty="0" err="1" smtClean="0"/>
              <a:t>iov_iter.c</a:t>
            </a:r>
            <a:r>
              <a:rPr lang="ko-KR" altLang="en-US" dirty="0" smtClean="0"/>
              <a:t>에 구현되어 있으며</a:t>
            </a:r>
            <a:endParaRPr lang="en-US" altLang="ko-KR" dirty="0" smtClean="0"/>
          </a:p>
          <a:p>
            <a:r>
              <a:rPr lang="ko-KR" altLang="en-US" dirty="0" smtClean="0"/>
              <a:t>파이프버퍼의 </a:t>
            </a:r>
            <a:r>
              <a:rPr lang="en-US" altLang="ko-KR" dirty="0" smtClean="0"/>
              <a:t>ops, page, offset,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초기화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Flag</a:t>
            </a:r>
            <a:r>
              <a:rPr lang="ko-KR" altLang="en-US" dirty="0" smtClean="0"/>
              <a:t>는 초기화 되지 않는 것을 확인할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이는 뒤에 설명드릴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dirtypipe</a:t>
            </a:r>
            <a:r>
              <a:rPr lang="ko-KR" altLang="en-US" baseline="0" dirty="0" smtClean="0"/>
              <a:t>의 원인이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000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Dirty pipe is a vulnerability that applies to Linux kernel versions 5.8 to 5.16.11.</a:t>
            </a:r>
          </a:p>
          <a:p>
            <a:r>
              <a:rPr lang="en-US" altLang="ko-KR" dirty="0" smtClean="0"/>
              <a:t>This vulnerability can overwrite the contents of any file that has read permission.</a:t>
            </a:r>
          </a:p>
          <a:p>
            <a:r>
              <a:rPr lang="en-US" altLang="ko-KR" dirty="0" smtClean="0"/>
              <a:t>Therefore, it can be abused to elevate privileges by modifying sensitive files such as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Dirty pipe</a:t>
            </a:r>
            <a:r>
              <a:rPr lang="ko-KR" altLang="en-US" dirty="0" smtClean="0"/>
              <a:t>는 리눅스 </a:t>
            </a:r>
            <a:r>
              <a:rPr lang="ko-KR" altLang="en-US" dirty="0" err="1" smtClean="0"/>
              <a:t>커널버전</a:t>
            </a:r>
            <a:r>
              <a:rPr lang="ko-KR" altLang="en-US" dirty="0" smtClean="0"/>
              <a:t> </a:t>
            </a:r>
            <a:r>
              <a:rPr lang="en-US" altLang="ko-KR" dirty="0" smtClean="0"/>
              <a:t>5.8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5.16.11</a:t>
            </a:r>
            <a:r>
              <a:rPr lang="ko-KR" altLang="en-US" dirty="0" smtClean="0"/>
              <a:t>까지 적용되는 취약점으로</a:t>
            </a:r>
            <a:endParaRPr lang="en-US" altLang="ko-KR" dirty="0" smtClean="0"/>
          </a:p>
          <a:p>
            <a:r>
              <a:rPr lang="ko-KR" altLang="en-US" dirty="0" smtClean="0"/>
              <a:t>읽기 권한을 가진 모든 파일에 내용을 덮어쓸 수 있는 취약점입니다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passwd</a:t>
            </a:r>
            <a:r>
              <a:rPr lang="ko-KR" altLang="en-US" dirty="0" smtClean="0"/>
              <a:t>와 같은 민감한 파일을 수정하여 </a:t>
            </a:r>
            <a:r>
              <a:rPr lang="ko-KR" altLang="en-US" dirty="0" err="1" smtClean="0"/>
              <a:t>권한상승에</a:t>
            </a:r>
            <a:r>
              <a:rPr lang="ko-KR" altLang="en-US" dirty="0" smtClean="0"/>
              <a:t> 악용할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6E186-560C-4974-AA63-49435116A9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8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48B6F-B61B-448F-1E2B-8D550F1A6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10CE8F-7C10-6695-9126-445A47D3A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645C2-8F60-905A-1C3F-ADE2C0F53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E79565-B291-46CD-86F8-67A6B319B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B1AD5-772C-FCED-3830-2E9DC486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09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6CE0C-345A-5595-9189-967D73D7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388E5B-5E41-F26F-BE17-529162B5D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D9C3A-DAB5-0B37-A306-01A379DA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6FAFE-E6F3-FD71-A45D-938BDE40F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214501-A9BD-5B2D-7F6C-2C878B19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972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62D5E4-11C1-59F6-3E3E-5F34D6CC2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3437CE-46DC-A9FE-2F2A-9A9A6A9A9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75416-C65C-B9D9-61BF-AB099B77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79162-0E70-2989-D883-1E05266F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6DCAD0-1DC9-45EE-21D6-1FFBABA1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83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59269-8EC1-A53B-4D38-BAC87AD0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0C700A-D5F9-123E-88F4-F75971D31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572251-2F9F-3C57-2032-A678045E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8DE6-46E1-18DC-CE9E-6AA2CD001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D0E830-4F7B-06F5-401E-4DDBA73C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73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03937-10EA-5C0C-EFCC-5ECEA2B70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FD23E6-A134-C283-E7E2-B4BEE627F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61446A-DFC0-B69A-9163-18E8E906E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3288F4-04C5-2A58-FF69-AF053A24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34113-5BF8-3FA4-5766-46EACB25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782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68CA7-28D2-8ECC-7260-280D62C7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F4FE0-E5D7-264A-793F-3D65EA2A0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38401C-FC60-1ED3-C94B-7A88ADF8A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DAE76D-5468-6F09-727E-11B2161A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371D35-53F8-FA7C-584B-72525697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479F6A-680C-63D1-F974-E587C92E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752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C8EFA-13D3-06FE-EC04-6638BD60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B33ACB-F58C-E309-C0A5-452F3C9A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E4C84F-6E31-7FB8-DE91-6F6265EA4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35FEB6-2F5B-537C-4C6C-D4886C3125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923E31-B0CA-8F7A-EF37-1E5B8990E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A968F3-1290-04D8-7D64-7BB97DE5C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911E9C-7D8C-0047-A7CB-EBD9C3B3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656F38-5588-15D4-1DC9-D332F5A2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202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842C7-9AEA-AB1F-7E29-285D0944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672616-EAA8-4BD4-7198-0DDBDB32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B411F2-51D8-0E76-E2EF-6845C9ED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810717-D476-DF3F-DFEF-D0B58FCB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708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DDD3BF-B288-E3EB-97A3-1223C284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3367F1-28E7-CC9C-91BB-C73F67C5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4CCDE-25E6-3022-18E6-8AA92579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86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BF8EA-EA0A-E9A6-4165-0BD1144D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4C8A2-6AB2-B806-9989-E121A8DC6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DEB106-4209-2910-4DAE-499A5BA5D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4F80AD-6B1B-371C-90FE-B0567932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450373-389F-64C7-56B7-4AF90DE9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A6E3BC-3A66-F924-C255-6B6B202B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613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E595E-37FC-58E4-9827-35045979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9C7001-FC9B-0739-FC28-2143FA90E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590C57-A6FC-F643-B811-378E324C3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C9447F-C3A6-448E-A8D2-3C54E643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E3841B-25A4-F340-1236-F665E7DD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D849B8-09CF-5CBB-272E-D0C6FE4D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79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80DFF2-4938-E99C-7FCD-F639E5C6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86F10F-D91C-AA20-9898-5FC7FFDBB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4A5F77-F3A0-D662-A33A-D4D80BEC5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2C339-7791-7E43-ABA3-ACC610625E7E}" type="datetimeFigureOut">
              <a:rPr kumimoji="1" lang="ko-KR" altLang="en-US" smtClean="0"/>
              <a:t>2023-12-11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42C309-8181-5C2E-CF29-C3EC1C40C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DC4771-F8CD-0592-D322-B6BFF83B1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87307-B746-5447-8887-161BEC9411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237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그래픽, 시계, 로고이(가) 표시된 사진&#10;&#10;자동 생성된 설명">
            <a:extLst>
              <a:ext uri="{FF2B5EF4-FFF2-40B4-BE49-F238E27FC236}">
                <a16:creationId xmlns:a16="http://schemas.microsoft.com/office/drawing/2014/main" id="{C8680131-9320-CE65-F028-A5F07793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413" y="3122382"/>
            <a:ext cx="2711174" cy="2711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7307B2-9875-5C1C-086C-1288EFA5352C}"/>
              </a:ext>
            </a:extLst>
          </p:cNvPr>
          <p:cNvSpPr txBox="1"/>
          <p:nvPr/>
        </p:nvSpPr>
        <p:spPr>
          <a:xfrm>
            <a:off x="8689888" y="4202340"/>
            <a:ext cx="29519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2000" dirty="0"/>
              <a:t>Team 8</a:t>
            </a:r>
          </a:p>
          <a:p>
            <a:pPr algn="r"/>
            <a:r>
              <a:rPr kumimoji="1" lang="en-US" altLang="ko-Kore-KR" sz="2000" dirty="0"/>
              <a:t>20183848 </a:t>
            </a:r>
            <a:r>
              <a:rPr kumimoji="1" lang="ko-KR" altLang="en-US" sz="2000" dirty="0"/>
              <a:t>김승진</a:t>
            </a:r>
            <a:endParaRPr kumimoji="1" lang="en-US" altLang="ko-KR" sz="2000" dirty="0"/>
          </a:p>
          <a:p>
            <a:pPr algn="r"/>
            <a:r>
              <a:rPr kumimoji="1" lang="en-US" altLang="ko-KR" sz="2000" dirty="0"/>
              <a:t>20183856</a:t>
            </a:r>
            <a:r>
              <a:rPr kumimoji="1" lang="ko-KR" altLang="en-US" sz="2000" dirty="0"/>
              <a:t> 임종승</a:t>
            </a:r>
            <a:endParaRPr kumimoji="1" lang="en-US" altLang="ko-KR" sz="2000" dirty="0"/>
          </a:p>
          <a:p>
            <a:pPr algn="r"/>
            <a:r>
              <a:rPr kumimoji="1" lang="en-US" altLang="ko-KR" sz="2000" dirty="0"/>
              <a:t>20193149 </a:t>
            </a:r>
            <a:r>
              <a:rPr kumimoji="1" lang="ko-KR" altLang="en-US" sz="2000" dirty="0"/>
              <a:t>이수지</a:t>
            </a:r>
            <a:endParaRPr kumimoji="1" lang="en-US" altLang="ko-KR" sz="2000" dirty="0"/>
          </a:p>
          <a:p>
            <a:pPr algn="r"/>
            <a:r>
              <a:rPr kumimoji="1" lang="en-US" altLang="ko-KR" sz="2000" dirty="0"/>
              <a:t>20213949</a:t>
            </a:r>
            <a:r>
              <a:rPr kumimoji="1" lang="ko-KR" altLang="en-US" sz="2000" dirty="0"/>
              <a:t> 한진우</a:t>
            </a:r>
            <a:endParaRPr kumimoji="1" lang="ko-Kore-KR" altLang="en-US" sz="20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AF4D8B2-AD1D-5EC5-77D2-9A18F85E2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352" y="490282"/>
            <a:ext cx="10197296" cy="1532811"/>
          </a:xfrm>
        </p:spPr>
        <p:txBody>
          <a:bodyPr>
            <a:noAutofit/>
          </a:bodyPr>
          <a:lstStyle/>
          <a:p>
            <a:r>
              <a:rPr kumimoji="1" lang="en-US" altLang="en-US" dirty="0"/>
              <a:t>Linux System &amp; Applications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4917B-D563-7271-74EA-2FF7643EC253}"/>
              </a:ext>
            </a:extLst>
          </p:cNvPr>
          <p:cNvSpPr txBox="1"/>
          <p:nvPr/>
        </p:nvSpPr>
        <p:spPr>
          <a:xfrm>
            <a:off x="5279985" y="2056505"/>
            <a:ext cx="1632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Term Project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443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4590D-A5AF-81CA-DF1C-0FD0C9E3D5AD}"/>
              </a:ext>
            </a:extLst>
          </p:cNvPr>
          <p:cNvSpPr txBox="1">
            <a:spLocks/>
          </p:cNvSpPr>
          <p:nvPr/>
        </p:nvSpPr>
        <p:spPr>
          <a:xfrm>
            <a:off x="383823" y="293512"/>
            <a:ext cx="6572562" cy="66604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+mn-lt"/>
                <a:ea typeface="BM JUA OTF" panose="02020603020101020101" pitchFamily="18" charset="-127"/>
              </a:rPr>
              <a:t>CVE-2022-0847 (Dirty Pipe)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pic>
        <p:nvPicPr>
          <p:cNvPr id="1026" name="Picture 2" descr="Dirty Pipe” Linux kernel bug lets anyone write to any file – Sophos News">
            <a:extLst>
              <a:ext uri="{FF2B5EF4-FFF2-40B4-BE49-F238E27FC236}">
                <a16:creationId xmlns:a16="http://schemas.microsoft.com/office/drawing/2014/main" id="{F363216F-D423-715A-84A4-AB44FDB8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827" y="2425598"/>
            <a:ext cx="3840577" cy="200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7D5F3F-62C7-65FA-F50D-002B984E25F2}"/>
              </a:ext>
            </a:extLst>
          </p:cNvPr>
          <p:cNvSpPr txBox="1"/>
          <p:nvPr/>
        </p:nvSpPr>
        <p:spPr>
          <a:xfrm>
            <a:off x="709596" y="1797783"/>
            <a:ext cx="592101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/>
              <a:t>Use page cache with specific flag value</a:t>
            </a:r>
          </a:p>
          <a:p>
            <a:endParaRPr kumimoji="1" lang="en-US" altLang="ko-KR" sz="2000" b="1" dirty="0"/>
          </a:p>
          <a:p>
            <a:r>
              <a:rPr kumimoji="1" lang="en-US" altLang="ko-KR" dirty="0"/>
              <a:t> - With setting flag as </a:t>
            </a:r>
            <a:r>
              <a:rPr kumimoji="1" lang="en-US" altLang="ko-KR" b="1" dirty="0"/>
              <a:t>PIPE_BUF_FLAG_CAN_MERGE</a:t>
            </a:r>
            <a:r>
              <a:rPr kumimoji="1" lang="en-US" altLang="ko-KR" dirty="0"/>
              <a:t>, pipe buffer use page cache to access file.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- In page cache, </a:t>
            </a:r>
            <a:r>
              <a:rPr kumimoji="1" lang="en-US" altLang="ko-KR" b="1" dirty="0" err="1"/>
              <a:t>read_only</a:t>
            </a:r>
            <a:r>
              <a:rPr kumimoji="1" lang="en-US" altLang="ko-KR" dirty="0"/>
              <a:t> files can also be </a:t>
            </a:r>
            <a:r>
              <a:rPr kumimoji="1" lang="en-US" altLang="ko-KR" b="1" dirty="0"/>
              <a:t>writable</a:t>
            </a:r>
            <a:r>
              <a:rPr kumimoji="1" lang="en-US" altLang="ko-KR" dirty="0"/>
              <a:t> without any authorization.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- So, when if flag is not initialized then malicious user can write file which is in page cache. And if that file was like </a:t>
            </a:r>
            <a:r>
              <a:rPr kumimoji="1" lang="en-US" altLang="ko-KR" b="1" dirty="0"/>
              <a:t>/</a:t>
            </a:r>
            <a:r>
              <a:rPr kumimoji="1" lang="en-US" altLang="ko-KR" b="1" dirty="0" err="1"/>
              <a:t>etc</a:t>
            </a:r>
            <a:r>
              <a:rPr kumimoji="1" lang="en-US" altLang="ko-KR" b="1" dirty="0"/>
              <a:t>/passwd</a:t>
            </a:r>
            <a:r>
              <a:rPr kumimoji="1" lang="en-US" altLang="ko-KR" dirty="0"/>
              <a:t>, authority data can be polluted.</a:t>
            </a:r>
          </a:p>
        </p:txBody>
      </p:sp>
    </p:spTree>
    <p:extLst>
      <p:ext uri="{BB962C8B-B14F-4D97-AF65-F5344CB8AC3E}">
        <p14:creationId xmlns:p14="http://schemas.microsoft.com/office/powerpoint/2010/main" val="261717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4590D-A5AF-81CA-DF1C-0FD0C9E3D5AD}"/>
              </a:ext>
            </a:extLst>
          </p:cNvPr>
          <p:cNvSpPr txBox="1">
            <a:spLocks/>
          </p:cNvSpPr>
          <p:nvPr/>
        </p:nvSpPr>
        <p:spPr>
          <a:xfrm>
            <a:off x="383823" y="293512"/>
            <a:ext cx="6572562" cy="66604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+mn-lt"/>
                <a:ea typeface="BM JUA OTF" panose="02020603020101020101" pitchFamily="18" charset="-127"/>
              </a:rPr>
              <a:t>CVE-2022-0847 (Dirty Pipe)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pic>
        <p:nvPicPr>
          <p:cNvPr id="4" name="befo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823" y="959556"/>
            <a:ext cx="7336316" cy="57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6CA1C-0AAF-A9C2-6277-6387D60BE02D}"/>
              </a:ext>
            </a:extLst>
          </p:cNvPr>
          <p:cNvSpPr txBox="1">
            <a:spLocks/>
          </p:cNvSpPr>
          <p:nvPr/>
        </p:nvSpPr>
        <p:spPr>
          <a:xfrm>
            <a:off x="383823" y="293512"/>
            <a:ext cx="1722770" cy="6660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sz="4000" b="1" dirty="0">
                <a:latin typeface="+mn-lt"/>
                <a:ea typeface="BM JUA OTF" panose="02020603020101020101" pitchFamily="18" charset="-127"/>
              </a:rPr>
              <a:t>Cause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128"/>
            <a:ext cx="12192000" cy="50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6CA1C-0AAF-A9C2-6277-6387D60BE02D}"/>
              </a:ext>
            </a:extLst>
          </p:cNvPr>
          <p:cNvSpPr txBox="1">
            <a:spLocks/>
          </p:cNvSpPr>
          <p:nvPr/>
        </p:nvSpPr>
        <p:spPr>
          <a:xfrm>
            <a:off x="383823" y="293512"/>
            <a:ext cx="1722770" cy="6660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sz="4000" b="1" dirty="0">
                <a:latin typeface="+mn-lt"/>
                <a:ea typeface="BM JUA OTF" panose="02020603020101020101" pitchFamily="18" charset="-127"/>
              </a:rPr>
              <a:t>Cause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05" y="0"/>
            <a:ext cx="6297795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4" t="70598" r="46502" b="16801"/>
          <a:stretch/>
        </p:blipFill>
        <p:spPr>
          <a:xfrm>
            <a:off x="383823" y="1376623"/>
            <a:ext cx="4744684" cy="1446963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383823" y="2823586"/>
            <a:ext cx="6047120" cy="2863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5128507" y="1376623"/>
            <a:ext cx="4095879" cy="35307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430943" y="4907364"/>
            <a:ext cx="2793443" cy="78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5CD7090-C59C-313A-6499-19AEF7324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39" y="4907364"/>
            <a:ext cx="3589307" cy="15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6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6CA1C-0AAF-A9C2-6277-6387D60BE02D}"/>
              </a:ext>
            </a:extLst>
          </p:cNvPr>
          <p:cNvSpPr txBox="1">
            <a:spLocks/>
          </p:cNvSpPr>
          <p:nvPr/>
        </p:nvSpPr>
        <p:spPr>
          <a:xfrm>
            <a:off x="383823" y="293512"/>
            <a:ext cx="1722770" cy="6660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sz="4000" b="1" dirty="0" smtClean="0">
                <a:latin typeface="+mn-lt"/>
                <a:ea typeface="BM JUA OTF" panose="02020603020101020101" pitchFamily="18" charset="-127"/>
              </a:rPr>
              <a:t>Patch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3" y="1651288"/>
            <a:ext cx="8418054" cy="37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42E0A-A813-9EE8-9F63-2A54D565B192}"/>
              </a:ext>
            </a:extLst>
          </p:cNvPr>
          <p:cNvSpPr txBox="1">
            <a:spLocks/>
          </p:cNvSpPr>
          <p:nvPr/>
        </p:nvSpPr>
        <p:spPr>
          <a:xfrm>
            <a:off x="383823" y="293511"/>
            <a:ext cx="2556148" cy="72506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sz="4000" b="1" dirty="0">
                <a:latin typeface="+mn-lt"/>
                <a:ea typeface="BM JUA OTF" panose="02020603020101020101" pitchFamily="18" charset="-127"/>
              </a:rPr>
              <a:t>Patch Test</a:t>
            </a:r>
          </a:p>
        </p:txBody>
      </p:sp>
      <p:pic>
        <p:nvPicPr>
          <p:cNvPr id="3" name="af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823" y="1018572"/>
            <a:ext cx="7139557" cy="55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4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5C9E6-132F-B06D-AC53-8A3CBF0EEDA9}"/>
              </a:ext>
            </a:extLst>
          </p:cNvPr>
          <p:cNvSpPr txBox="1">
            <a:spLocks/>
          </p:cNvSpPr>
          <p:nvPr/>
        </p:nvSpPr>
        <p:spPr>
          <a:xfrm>
            <a:off x="383823" y="293511"/>
            <a:ext cx="2729768" cy="72506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sz="4000" b="1" dirty="0">
                <a:latin typeface="+mn-lt"/>
                <a:ea typeface="BM JUA OTF" panose="02020603020101020101" pitchFamily="18" charset="-127"/>
              </a:rPr>
              <a:t>Conclusion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3" y="1989573"/>
            <a:ext cx="5503033" cy="402683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665968" y="1697526"/>
            <a:ext cx="4992044" cy="4138042"/>
            <a:chOff x="6676016" y="1406124"/>
            <a:chExt cx="4992044" cy="413804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4" t="70598" r="46502" b="16801"/>
            <a:stretch/>
          </p:blipFill>
          <p:spPr>
            <a:xfrm>
              <a:off x="6799696" y="4097203"/>
              <a:ext cx="4744684" cy="144696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674394" y="3253818"/>
              <a:ext cx="12426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/>
                <a:t>flags?</a:t>
              </a:r>
              <a:endParaRPr lang="ko-KR" altLang="en-US" sz="3200" dirty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016" y="1406124"/>
              <a:ext cx="4992044" cy="1547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68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5C9E6-132F-B06D-AC53-8A3CBF0EEDA9}"/>
              </a:ext>
            </a:extLst>
          </p:cNvPr>
          <p:cNvSpPr txBox="1">
            <a:spLocks/>
          </p:cNvSpPr>
          <p:nvPr/>
        </p:nvSpPr>
        <p:spPr>
          <a:xfrm>
            <a:off x="383823" y="293511"/>
            <a:ext cx="2729768" cy="72506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sz="4000" b="1" dirty="0">
                <a:latin typeface="+mn-lt"/>
                <a:ea typeface="BM JUA OTF" panose="02020603020101020101" pitchFamily="18" charset="-127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7D5F3F-62C7-65FA-F50D-002B984E25F2}"/>
              </a:ext>
            </a:extLst>
          </p:cNvPr>
          <p:cNvSpPr txBox="1"/>
          <p:nvPr/>
        </p:nvSpPr>
        <p:spPr>
          <a:xfrm>
            <a:off x="709596" y="1797783"/>
            <a:ext cx="100923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/>
              <a:t>- If </a:t>
            </a:r>
            <a:r>
              <a:rPr kumimoji="1" lang="en-US" altLang="ko-KR" sz="2400" b="1" dirty="0"/>
              <a:t>you are using a vulnerable version, we recommend that you apply this patch or update</a:t>
            </a:r>
            <a:r>
              <a:rPr kumimoji="1" lang="en-US" altLang="ko-KR" sz="2400" b="1" dirty="0" smtClean="0"/>
              <a:t>.</a:t>
            </a:r>
          </a:p>
          <a:p>
            <a:pPr marL="342900" indent="-342900">
              <a:buFontTx/>
              <a:buChar char="-"/>
            </a:pPr>
            <a:endParaRPr kumimoji="1" lang="en-US" altLang="ko-KR" sz="2400" b="1" dirty="0"/>
          </a:p>
          <a:p>
            <a:r>
              <a:rPr kumimoji="1" lang="en-US" altLang="ko-KR" sz="2400" b="1" dirty="0" smtClean="0"/>
              <a:t>- In </a:t>
            </a:r>
            <a:r>
              <a:rPr kumimoji="1" lang="en-US" altLang="ko-KR" sz="2400" b="1" dirty="0"/>
              <a:t>addition, there are parts excluded from the presentation to only convey the main content. If necessary, we will share the report prepared by our team.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083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EBDA3-2573-4BD1-4334-23099F8A2E9F}"/>
              </a:ext>
            </a:extLst>
          </p:cNvPr>
          <p:cNvSpPr txBox="1">
            <a:spLocks/>
          </p:cNvSpPr>
          <p:nvPr/>
        </p:nvSpPr>
        <p:spPr>
          <a:xfrm>
            <a:off x="383823" y="293512"/>
            <a:ext cx="1421828" cy="66604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+mn-lt"/>
                <a:ea typeface="BM JUA OTF" panose="02020603020101020101" pitchFamily="18" charset="-127"/>
              </a:rPr>
              <a:t>Topic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03584-82CC-2E2D-F2E6-270226B5FA4A}"/>
              </a:ext>
            </a:extLst>
          </p:cNvPr>
          <p:cNvSpPr txBox="1"/>
          <p:nvPr/>
        </p:nvSpPr>
        <p:spPr>
          <a:xfrm>
            <a:off x="1094737" y="1315831"/>
            <a:ext cx="5662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Analysis </a:t>
            </a:r>
            <a:r>
              <a:rPr kumimoji="1" lang="en-US" altLang="ko-KR" sz="2000" b="1" dirty="0"/>
              <a:t>of pipeline and it’s </a:t>
            </a:r>
            <a:r>
              <a:rPr kumimoji="1" lang="en-US" altLang="ko-KR" sz="2000" b="1" dirty="0" smtClean="0"/>
              <a:t>vulnerability </a:t>
            </a:r>
          </a:p>
          <a:p>
            <a:r>
              <a:rPr kumimoji="1" lang="en-US" altLang="ko-KR" sz="2000" b="1" dirty="0" smtClean="0"/>
              <a:t>	based </a:t>
            </a:r>
            <a:r>
              <a:rPr kumimoji="1" lang="en-US" altLang="ko-KR" sz="2000" b="1" dirty="0"/>
              <a:t>on CVE-2022-0847 (Dirty Pipe)</a:t>
            </a:r>
            <a:endParaRPr kumimoji="1" lang="ko-KR" altLang="en-US" sz="20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1A21B1-D907-4891-114B-739215726C0E}"/>
              </a:ext>
            </a:extLst>
          </p:cNvPr>
          <p:cNvGrpSpPr/>
          <p:nvPr/>
        </p:nvGrpSpPr>
        <p:grpSpPr>
          <a:xfrm>
            <a:off x="1407950" y="2379992"/>
            <a:ext cx="8815041" cy="3965866"/>
            <a:chOff x="7861623" y="2121962"/>
            <a:chExt cx="4358870" cy="2160257"/>
          </a:xfrm>
        </p:grpSpPr>
        <p:pic>
          <p:nvPicPr>
            <p:cNvPr id="6" name="그림 5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8B6BC199-C760-846E-3C95-63506A87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1623" y="2121962"/>
              <a:ext cx="4358870" cy="196619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CFAC66-A4C0-B17F-B839-85D15616A8FA}"/>
                </a:ext>
              </a:extLst>
            </p:cNvPr>
            <p:cNvSpPr txBox="1"/>
            <p:nvPr/>
          </p:nvSpPr>
          <p:spPr>
            <a:xfrm>
              <a:off x="9501878" y="4097804"/>
              <a:ext cx="1078359" cy="184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600" dirty="0"/>
                <a:t>Formal usage of pipe</a:t>
              </a:r>
              <a:endParaRPr kumimoji="1"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6108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EBDA3-2573-4BD1-4334-23099F8A2E9F}"/>
              </a:ext>
            </a:extLst>
          </p:cNvPr>
          <p:cNvSpPr txBox="1">
            <a:spLocks/>
          </p:cNvSpPr>
          <p:nvPr/>
        </p:nvSpPr>
        <p:spPr>
          <a:xfrm>
            <a:off x="383823" y="293512"/>
            <a:ext cx="1421828" cy="66604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+mn-lt"/>
                <a:ea typeface="BM JUA OTF" panose="02020603020101020101" pitchFamily="18" charset="-127"/>
              </a:rPr>
              <a:t>Topic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3C3F4-6E25-9A75-0A48-3D21E0C48912}"/>
              </a:ext>
            </a:extLst>
          </p:cNvPr>
          <p:cNvSpPr txBox="1"/>
          <p:nvPr/>
        </p:nvSpPr>
        <p:spPr>
          <a:xfrm>
            <a:off x="477918" y="2379992"/>
            <a:ext cx="104765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 - </a:t>
            </a:r>
            <a:r>
              <a:rPr lang="en-US" altLang="ko-KR" dirty="0" smtClean="0"/>
              <a:t>Pipeline </a:t>
            </a:r>
            <a:r>
              <a:rPr lang="en-US" altLang="ko-KR" dirty="0"/>
              <a:t>provide powerful convenience to all </a:t>
            </a:r>
            <a:r>
              <a:rPr lang="en-US" altLang="ko-KR" dirty="0" smtClean="0"/>
              <a:t>users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 </a:t>
            </a:r>
            <a:r>
              <a:rPr kumimoji="1" lang="en-US" altLang="ko-KR" dirty="0"/>
              <a:t>- </a:t>
            </a:r>
            <a:r>
              <a:rPr kumimoji="1" lang="en-US" altLang="ko-KR" dirty="0" smtClean="0"/>
              <a:t>Pipeline </a:t>
            </a:r>
            <a:r>
              <a:rPr lang="en-US" altLang="ko-KR" dirty="0" smtClean="0"/>
              <a:t>have </a:t>
            </a:r>
            <a:r>
              <a:rPr lang="en-US" altLang="ko-KR" dirty="0"/>
              <a:t>the ability to access memory</a:t>
            </a:r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b="1" dirty="0" smtClean="0"/>
              <a:t> </a:t>
            </a:r>
            <a:r>
              <a:rPr kumimoji="1" lang="en-US" altLang="ko-KR" b="1" dirty="0"/>
              <a:t>- </a:t>
            </a:r>
            <a:r>
              <a:rPr lang="en-US" altLang="ko-KR" b="1" dirty="0"/>
              <a:t>if there is a vulnerability in this function, it would be a very powerful attack </a:t>
            </a:r>
            <a:r>
              <a:rPr lang="en-US" altLang="ko-KR" b="1" dirty="0" smtClean="0"/>
              <a:t>tool</a:t>
            </a:r>
            <a:endParaRPr kumimoji="1"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03584-82CC-2E2D-F2E6-270226B5FA4A}"/>
              </a:ext>
            </a:extLst>
          </p:cNvPr>
          <p:cNvSpPr txBox="1"/>
          <p:nvPr/>
        </p:nvSpPr>
        <p:spPr>
          <a:xfrm>
            <a:off x="1094737" y="1315831"/>
            <a:ext cx="5662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/>
              <a:t>Analysis </a:t>
            </a:r>
            <a:r>
              <a:rPr kumimoji="1" lang="en-US" altLang="ko-KR" sz="2000" b="1" dirty="0"/>
              <a:t>of pipeline and it’s </a:t>
            </a:r>
            <a:r>
              <a:rPr kumimoji="1" lang="en-US" altLang="ko-KR" sz="2000" b="1" dirty="0" smtClean="0"/>
              <a:t>vulnerability </a:t>
            </a:r>
          </a:p>
          <a:p>
            <a:r>
              <a:rPr kumimoji="1" lang="en-US" altLang="ko-KR" sz="2000" b="1" dirty="0" smtClean="0"/>
              <a:t>	based </a:t>
            </a:r>
            <a:r>
              <a:rPr kumimoji="1" lang="en-US" altLang="ko-KR" sz="2000" b="1" dirty="0"/>
              <a:t>on CVE-2022-0847 (Dirty Pipe)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125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8A210-E796-6A42-024A-6F018C32BFAA}"/>
              </a:ext>
            </a:extLst>
          </p:cNvPr>
          <p:cNvSpPr txBox="1">
            <a:spLocks/>
          </p:cNvSpPr>
          <p:nvPr/>
        </p:nvSpPr>
        <p:spPr>
          <a:xfrm>
            <a:off x="383824" y="293512"/>
            <a:ext cx="3331650" cy="66604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+mn-lt"/>
                <a:ea typeface="BM JUA OTF" panose="02020603020101020101" pitchFamily="18" charset="-127"/>
              </a:rPr>
              <a:t>Pipe(Pipeline)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3ED07-E7F3-A4AB-AF03-184A0EFE8B6D}"/>
              </a:ext>
            </a:extLst>
          </p:cNvPr>
          <p:cNvSpPr txBox="1"/>
          <p:nvPr/>
        </p:nvSpPr>
        <p:spPr>
          <a:xfrm>
            <a:off x="383824" y="1720840"/>
            <a:ext cx="6329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 - It is one-way </a:t>
            </a:r>
            <a:r>
              <a:rPr kumimoji="1" lang="en-US" altLang="ko-KR" b="1" dirty="0"/>
              <a:t>IPC(Inter Process Communication)</a:t>
            </a:r>
            <a:r>
              <a:rPr kumimoji="1" lang="en-US" altLang="ko-KR" dirty="0"/>
              <a:t> between 2 or more process that passes one’s output to another’s input.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- It defined as </a:t>
            </a:r>
            <a:r>
              <a:rPr kumimoji="1" lang="en-US" altLang="ko-KR" b="1" dirty="0"/>
              <a:t>system call</a:t>
            </a:r>
            <a:r>
              <a:rPr kumimoji="1" lang="en-US" altLang="ko-KR" dirty="0"/>
              <a:t> and actual workflow is configured and operated in kernel level to respond all process.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- Declare and definition of its structure and function is in </a:t>
            </a:r>
            <a:r>
              <a:rPr kumimoji="1" lang="en-US" altLang="ko-KR" b="1" dirty="0" err="1"/>
              <a:t>pipe_fs_i.h</a:t>
            </a:r>
            <a:r>
              <a:rPr kumimoji="1" lang="en-US" altLang="ko-KR" dirty="0"/>
              <a:t>, </a:t>
            </a:r>
            <a:r>
              <a:rPr kumimoji="1" lang="en-US" altLang="ko-KR" b="1" dirty="0" err="1"/>
              <a:t>pipe.c</a:t>
            </a:r>
            <a:r>
              <a:rPr kumimoji="1" lang="en-US" altLang="ko-KR" dirty="0"/>
              <a:t>, </a:t>
            </a:r>
            <a:r>
              <a:rPr kumimoji="1" lang="en-US" altLang="ko-KR" b="1" dirty="0" err="1"/>
              <a:t>splice.c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- Generation and use of pipe is in </a:t>
            </a:r>
            <a:r>
              <a:rPr kumimoji="1" lang="en-US" altLang="ko-KR" b="1" dirty="0" err="1"/>
              <a:t>iov_iter.c</a:t>
            </a:r>
            <a:r>
              <a:rPr kumimoji="1" lang="en-US" altLang="ko-KR" dirty="0"/>
              <a:t> file.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16" y="2361957"/>
            <a:ext cx="5218507" cy="21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6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8A210-E796-6A42-024A-6F018C32BFAA}"/>
              </a:ext>
            </a:extLst>
          </p:cNvPr>
          <p:cNvSpPr txBox="1">
            <a:spLocks/>
          </p:cNvSpPr>
          <p:nvPr/>
        </p:nvSpPr>
        <p:spPr>
          <a:xfrm>
            <a:off x="383824" y="293512"/>
            <a:ext cx="6294768" cy="6660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+mn-lt"/>
                <a:ea typeface="BM JUA OTF" panose="02020603020101020101" pitchFamily="18" charset="-127"/>
              </a:rPr>
              <a:t>/include/</a:t>
            </a:r>
            <a:r>
              <a:rPr kumimoji="1" lang="en-US" altLang="ko-Kore-KR" sz="4000" b="1" dirty="0" err="1">
                <a:latin typeface="+mn-lt"/>
                <a:ea typeface="BM JUA OTF" panose="02020603020101020101" pitchFamily="18" charset="-127"/>
              </a:rPr>
              <a:t>linux</a:t>
            </a:r>
            <a:r>
              <a:rPr kumimoji="1" lang="en-US" altLang="ko-Kore-KR" sz="4000" b="1" dirty="0">
                <a:latin typeface="+mn-lt"/>
                <a:ea typeface="BM JUA OTF" panose="02020603020101020101" pitchFamily="18" charset="-127"/>
              </a:rPr>
              <a:t>/</a:t>
            </a:r>
            <a:r>
              <a:rPr kumimoji="1" lang="en-US" altLang="ko-Kore-KR" sz="4000" b="1" dirty="0" err="1">
                <a:latin typeface="+mn-lt"/>
                <a:ea typeface="BM JUA OTF" panose="02020603020101020101" pitchFamily="18" charset="-127"/>
              </a:rPr>
              <a:t>pipe_fs_i.h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65CD7090-C59C-313A-6499-19AEF732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4" y="1627925"/>
            <a:ext cx="4191897" cy="1767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9E7184-EEFA-F8C3-EE96-4F5FD88D0CFD}"/>
              </a:ext>
            </a:extLst>
          </p:cNvPr>
          <p:cNvSpPr txBox="1"/>
          <p:nvPr/>
        </p:nvSpPr>
        <p:spPr>
          <a:xfrm>
            <a:off x="5945529" y="1342071"/>
            <a:ext cx="554227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Definition of </a:t>
            </a:r>
            <a:r>
              <a:rPr kumimoji="1" lang="en-US" altLang="ko-KR" sz="2000" b="1" dirty="0" err="1"/>
              <a:t>pipe_buffer</a:t>
            </a:r>
            <a:r>
              <a:rPr kumimoji="1" lang="en-US" altLang="ko-KR" sz="2000" b="1" dirty="0"/>
              <a:t> structure</a:t>
            </a:r>
          </a:p>
          <a:p>
            <a:endParaRPr kumimoji="1" lang="en-US" altLang="ko-KR" b="1" dirty="0"/>
          </a:p>
          <a:p>
            <a:r>
              <a:rPr kumimoji="1" lang="en-US" altLang="ko-KR" dirty="0"/>
              <a:t> - page : page that containing data for pipe buffer</a:t>
            </a:r>
          </a:p>
          <a:p>
            <a:r>
              <a:rPr kumimoji="1" lang="en-US" altLang="ko-KR" dirty="0"/>
              <a:t> - offset : offset of data in page</a:t>
            </a:r>
          </a:p>
          <a:p>
            <a:r>
              <a:rPr kumimoji="1" lang="en-US" altLang="ko-KR" dirty="0"/>
              <a:t> - </a:t>
            </a:r>
            <a:r>
              <a:rPr kumimoji="1" lang="en-US" altLang="ko-KR" dirty="0" err="1"/>
              <a:t>len</a:t>
            </a:r>
            <a:r>
              <a:rPr kumimoji="1" lang="en-US" altLang="ko-KR" dirty="0"/>
              <a:t> : length of data in page</a:t>
            </a:r>
          </a:p>
          <a:p>
            <a:r>
              <a:rPr kumimoji="1" lang="en-US" altLang="ko-KR" dirty="0"/>
              <a:t> - ops : operations associated with pipe buffer</a:t>
            </a:r>
          </a:p>
          <a:p>
            <a:r>
              <a:rPr kumimoji="1" lang="en-US" altLang="ko-KR" dirty="0"/>
              <a:t> - flag : pipe buffer flags</a:t>
            </a:r>
          </a:p>
          <a:p>
            <a:r>
              <a:rPr kumimoji="1" lang="en-US" altLang="ko-KR" dirty="0"/>
              <a:t> - private : private data owned by the ops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A28ACD5-1887-8C80-55B8-273B26DF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94" y="4549597"/>
            <a:ext cx="7772400" cy="1860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644B40-9942-77F3-0598-EEAACF7B1936}"/>
              </a:ext>
            </a:extLst>
          </p:cNvPr>
          <p:cNvSpPr txBox="1"/>
          <p:nvPr/>
        </p:nvSpPr>
        <p:spPr>
          <a:xfrm>
            <a:off x="704194" y="4063688"/>
            <a:ext cx="1761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Kind of flags</a:t>
            </a:r>
          </a:p>
        </p:txBody>
      </p:sp>
    </p:spTree>
    <p:extLst>
      <p:ext uri="{BB962C8B-B14F-4D97-AF65-F5344CB8AC3E}">
        <p14:creationId xmlns:p14="http://schemas.microsoft.com/office/powerpoint/2010/main" val="373998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8A210-E796-6A42-024A-6F018C32BFAA}"/>
              </a:ext>
            </a:extLst>
          </p:cNvPr>
          <p:cNvSpPr txBox="1">
            <a:spLocks/>
          </p:cNvSpPr>
          <p:nvPr/>
        </p:nvSpPr>
        <p:spPr>
          <a:xfrm>
            <a:off x="383824" y="293512"/>
            <a:ext cx="2671892" cy="6660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+mn-lt"/>
                <a:ea typeface="BM JUA OTF" panose="02020603020101020101" pitchFamily="18" charset="-127"/>
              </a:rPr>
              <a:t>/fs/</a:t>
            </a:r>
            <a:r>
              <a:rPr kumimoji="1" lang="en-US" altLang="ko-Kore-KR" sz="4000" b="1" dirty="0" err="1">
                <a:latin typeface="+mn-lt"/>
                <a:ea typeface="BM JUA OTF" panose="02020603020101020101" pitchFamily="18" charset="-127"/>
              </a:rPr>
              <a:t>pipe.c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A8EB172-876B-B609-8D25-6C493A636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72" y="1176967"/>
            <a:ext cx="4165027" cy="1726294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B941FB2-1893-DC46-3D8A-396D846B4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72" y="3132248"/>
            <a:ext cx="4148488" cy="3200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0F9D1-DA47-1B60-6D9B-57F2102D8F80}"/>
              </a:ext>
            </a:extLst>
          </p:cNvPr>
          <p:cNvSpPr txBox="1"/>
          <p:nvPr/>
        </p:nvSpPr>
        <p:spPr>
          <a:xfrm>
            <a:off x="6356877" y="1270672"/>
            <a:ext cx="485365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Do SYSCALL with </a:t>
            </a:r>
            <a:r>
              <a:rPr kumimoji="1" lang="en-US" altLang="ko-KR" sz="2000" b="1" dirty="0" err="1"/>
              <a:t>fildes</a:t>
            </a:r>
            <a:r>
              <a:rPr kumimoji="1" lang="en-US" altLang="ko-KR" sz="2000" b="1" dirty="0"/>
              <a:t>(PID) and flag</a:t>
            </a:r>
          </a:p>
          <a:p>
            <a:endParaRPr kumimoji="1" lang="en-US" altLang="ko-KR" sz="2000" b="1" dirty="0"/>
          </a:p>
          <a:p>
            <a:r>
              <a:rPr kumimoji="1" lang="en-US" altLang="ko-KR" dirty="0"/>
              <a:t> - If flag is 0, it is initialized flag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- If not, it is called with specific flag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20248-8B7C-BE87-13E0-177C932C24E1}"/>
              </a:ext>
            </a:extLst>
          </p:cNvPr>
          <p:cNvSpPr txBox="1"/>
          <p:nvPr/>
        </p:nvSpPr>
        <p:spPr>
          <a:xfrm>
            <a:off x="6356876" y="3408940"/>
            <a:ext cx="485365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Do pipe work</a:t>
            </a:r>
          </a:p>
          <a:p>
            <a:endParaRPr kumimoji="1" lang="en-US" altLang="ko-KR" sz="2000" b="1" dirty="0"/>
          </a:p>
          <a:p>
            <a:r>
              <a:rPr kumimoji="1" lang="en-US" altLang="ko-KR" dirty="0"/>
              <a:t> - </a:t>
            </a:r>
            <a:r>
              <a:rPr kumimoji="1" lang="en-US" altLang="ko-KR" dirty="0" err="1"/>
              <a:t>fd</a:t>
            </a:r>
            <a:r>
              <a:rPr kumimoji="1" lang="en-US" altLang="ko-KR" dirty="0"/>
              <a:t>[] array: for 2 process</a:t>
            </a:r>
          </a:p>
          <a:p>
            <a:r>
              <a:rPr kumimoji="1" lang="en-US" altLang="ko-KR" dirty="0"/>
              <a:t>   (one for read/one for write)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- Put files into </a:t>
            </a:r>
            <a:r>
              <a:rPr kumimoji="1" lang="en-US" altLang="ko-KR" dirty="0" err="1"/>
              <a:t>fd</a:t>
            </a:r>
            <a:r>
              <a:rPr kumimoji="1" lang="en-US" altLang="ko-KR" dirty="0"/>
              <a:t>[] array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- When fork() later, 2 process are connected to same </a:t>
            </a:r>
            <a:r>
              <a:rPr kumimoji="1" lang="en-US" altLang="ko-KR" dirty="0" err="1"/>
              <a:t>fd</a:t>
            </a:r>
            <a:r>
              <a:rPr kumimoji="1" lang="en-US" altLang="ko-KR" dirty="0"/>
              <a:t>[]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78F1FD-8F88-F9B9-9CFB-FB2C9B7467A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3055716" y="2903261"/>
            <a:ext cx="8270" cy="2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37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8A210-E796-6A42-024A-6F018C32BFAA}"/>
              </a:ext>
            </a:extLst>
          </p:cNvPr>
          <p:cNvSpPr txBox="1">
            <a:spLocks/>
          </p:cNvSpPr>
          <p:nvPr/>
        </p:nvSpPr>
        <p:spPr>
          <a:xfrm>
            <a:off x="383824" y="293512"/>
            <a:ext cx="3331650" cy="66604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+mn-lt"/>
                <a:ea typeface="BM JUA OTF" panose="02020603020101020101" pitchFamily="18" charset="-127"/>
              </a:rPr>
              <a:t>Pipe(Pipeline)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3ED07-E7F3-A4AB-AF03-184A0EFE8B6D}"/>
              </a:ext>
            </a:extLst>
          </p:cNvPr>
          <p:cNvSpPr txBox="1"/>
          <p:nvPr/>
        </p:nvSpPr>
        <p:spPr>
          <a:xfrm>
            <a:off x="383824" y="1720840"/>
            <a:ext cx="4334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 </a:t>
            </a:r>
            <a:r>
              <a:rPr kumimoji="1" lang="en-US" altLang="ko-KR" sz="2800" b="1" dirty="0" smtClean="0"/>
              <a:t>example</a:t>
            </a:r>
          </a:p>
          <a:p>
            <a:endParaRPr kumimoji="1" lang="en-US" altLang="ko-KR" sz="2800" b="1" dirty="0"/>
          </a:p>
          <a:p>
            <a:r>
              <a:rPr kumimoji="1" lang="en-US" altLang="ko-KR" sz="2800" b="1" dirty="0" smtClean="0"/>
              <a:t>$ cat file.txt | </a:t>
            </a:r>
            <a:r>
              <a:rPr kumimoji="1" lang="en-US" altLang="ko-KR" sz="2800" b="1" dirty="0" err="1" smtClean="0"/>
              <a:t>grep</a:t>
            </a:r>
            <a:r>
              <a:rPr kumimoji="1" lang="en-US" altLang="ko-KR" sz="2800" b="1" dirty="0" smtClean="0"/>
              <a:t> </a:t>
            </a:r>
            <a:r>
              <a:rPr kumimoji="1" lang="en-US" altLang="ko-KR" sz="2800" b="1" dirty="0" err="1" smtClean="0"/>
              <a:t>kim</a:t>
            </a:r>
            <a:endParaRPr kumimoji="1" lang="en-US" altLang="ko-KR" sz="28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338" y="1158012"/>
            <a:ext cx="6785436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6CA1C-0AAF-A9C2-6277-6387D60BE02D}"/>
              </a:ext>
            </a:extLst>
          </p:cNvPr>
          <p:cNvSpPr txBox="1">
            <a:spLocks/>
          </p:cNvSpPr>
          <p:nvPr/>
        </p:nvSpPr>
        <p:spPr>
          <a:xfrm>
            <a:off x="383822" y="293512"/>
            <a:ext cx="4760933" cy="6660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en-US" sz="4000" b="1" dirty="0">
                <a:latin typeface="+mn-lt"/>
                <a:ea typeface="BM JUA OTF" panose="02020603020101020101" pitchFamily="18" charset="-127"/>
              </a:rPr>
              <a:t>r</a:t>
            </a:r>
            <a:r>
              <a:rPr kumimoji="1" lang="en-US" altLang="en-US" sz="4000" b="1" dirty="0" smtClean="0">
                <a:latin typeface="+mn-lt"/>
                <a:ea typeface="BM JUA OTF" panose="02020603020101020101" pitchFamily="18" charset="-127"/>
              </a:rPr>
              <a:t>ead() -&gt; </a:t>
            </a:r>
            <a:r>
              <a:rPr kumimoji="1" lang="en-US" altLang="en-US" sz="4000" b="1" dirty="0" err="1" smtClean="0">
                <a:latin typeface="+mn-lt"/>
                <a:ea typeface="BM JUA OTF" panose="02020603020101020101" pitchFamily="18" charset="-127"/>
              </a:rPr>
              <a:t>buf</a:t>
            </a:r>
            <a:r>
              <a:rPr kumimoji="1" lang="en-US" altLang="en-US" sz="4000" b="1" dirty="0" err="1" smtClean="0">
                <a:latin typeface="+mn-lt"/>
                <a:ea typeface="BM JUA OTF" panose="02020603020101020101" pitchFamily="18" charset="-127"/>
              </a:rPr>
              <a:t>_init</a:t>
            </a:r>
            <a:r>
              <a:rPr kumimoji="1" lang="en-US" altLang="en-US" sz="4000" b="1" dirty="0" smtClean="0">
                <a:latin typeface="+mn-lt"/>
                <a:ea typeface="BM JUA OTF" panose="02020603020101020101" pitchFamily="18" charset="-127"/>
              </a:rPr>
              <a:t>()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128"/>
            <a:ext cx="12192000" cy="50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8A210-E796-6A42-024A-6F018C32BFAA}"/>
              </a:ext>
            </a:extLst>
          </p:cNvPr>
          <p:cNvSpPr txBox="1">
            <a:spLocks/>
          </p:cNvSpPr>
          <p:nvPr/>
        </p:nvSpPr>
        <p:spPr>
          <a:xfrm>
            <a:off x="383824" y="293512"/>
            <a:ext cx="3482120" cy="6660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000" b="1" dirty="0">
                <a:latin typeface="+mn-lt"/>
                <a:ea typeface="BM JUA OTF" panose="02020603020101020101" pitchFamily="18" charset="-127"/>
              </a:rPr>
              <a:t>/lib/</a:t>
            </a:r>
            <a:r>
              <a:rPr kumimoji="1" lang="en-US" altLang="ko-Kore-KR" sz="4000" b="1" dirty="0" err="1">
                <a:latin typeface="+mn-lt"/>
                <a:ea typeface="BM JUA OTF" panose="02020603020101020101" pitchFamily="18" charset="-127"/>
              </a:rPr>
              <a:t>iov_iter.c</a:t>
            </a:r>
            <a:endParaRPr kumimoji="1" lang="ko-Kore-KR" altLang="en-US" sz="4000" b="1" dirty="0">
              <a:latin typeface="+mn-lt"/>
              <a:ea typeface="BM JUA OTF" panose="02020603020101020101" pitchFamily="18" charset="-127"/>
            </a:endParaRPr>
          </a:p>
        </p:txBody>
      </p:sp>
      <p:pic>
        <p:nvPicPr>
          <p:cNvPr id="4" name="그림 3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20E6C876-541B-E30A-CD09-B37F9F02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24" y="1687617"/>
            <a:ext cx="3430134" cy="4087506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911D261-BCAB-DBE8-C0BC-2C75748A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944" y="2504776"/>
            <a:ext cx="3659564" cy="2453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A6466-9070-4732-DE2F-BBE9B7D24C9A}"/>
              </a:ext>
            </a:extLst>
          </p:cNvPr>
          <p:cNvSpPr txBox="1"/>
          <p:nvPr/>
        </p:nvSpPr>
        <p:spPr>
          <a:xfrm>
            <a:off x="7577494" y="2684929"/>
            <a:ext cx="423497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Push to pipe buffer</a:t>
            </a:r>
          </a:p>
          <a:p>
            <a:endParaRPr kumimoji="1" lang="en-US" altLang="ko-KR" sz="2000" b="1" dirty="0"/>
          </a:p>
          <a:p>
            <a:r>
              <a:rPr kumimoji="1" lang="en-US" altLang="ko-KR" dirty="0"/>
              <a:t> - Set pipe buffer’s value appropriately and copy page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- At this part, ‘Dirty Pipe’ vulnerability occurs </a:t>
            </a:r>
          </a:p>
        </p:txBody>
      </p:sp>
    </p:spTree>
    <p:extLst>
      <p:ext uri="{BB962C8B-B14F-4D97-AF65-F5344CB8AC3E}">
        <p14:creationId xmlns:p14="http://schemas.microsoft.com/office/powerpoint/2010/main" val="24420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1533</Words>
  <Application>Microsoft Office PowerPoint</Application>
  <PresentationFormat>와이드스크린</PresentationFormat>
  <Paragraphs>206</Paragraphs>
  <Slides>17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BM JUA OTF</vt:lpstr>
      <vt:lpstr>Office 테마</vt:lpstr>
      <vt:lpstr>Linux System &amp; Applications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종승 임</dc:creator>
  <cp:lastModifiedBy>Kim SungJin</cp:lastModifiedBy>
  <cp:revision>106</cp:revision>
  <dcterms:created xsi:type="dcterms:W3CDTF">2023-12-09T13:47:35Z</dcterms:created>
  <dcterms:modified xsi:type="dcterms:W3CDTF">2023-12-11T08:34:57Z</dcterms:modified>
</cp:coreProperties>
</file>